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56" r:id="rId5"/>
  </p:sldIdLst>
  <p:sldSz cx="7772400" cy="10058400"/>
  <p:notesSz cx="6950075" cy="9236075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Lora" pitchFamily="2" charset="0"/>
      <p:regular r:id="rId11"/>
      <p:bold r:id="rId12"/>
      <p:italic r:id="rId13"/>
      <p:boldItalic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6FC01D9-8D85-42DC-82B6-5C6D23944C57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A"/>
    <a:srgbClr val="F7F7F5"/>
    <a:srgbClr val="898077"/>
    <a:srgbClr val="DEDCDA"/>
    <a:srgbClr val="C8C4C0"/>
    <a:srgbClr val="A69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970" autoAdjust="0"/>
    <p:restoredTop sz="95378" autoAdjust="0"/>
  </p:normalViewPr>
  <p:slideViewPr>
    <p:cSldViewPr>
      <p:cViewPr>
        <p:scale>
          <a:sx n="300" d="100"/>
          <a:sy n="300" d="100"/>
        </p:scale>
        <p:origin x="-6008" y="-144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94092C7-213B-45CB-AA9A-540B2FC05335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0125" y="1154113"/>
            <a:ext cx="240982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ECF6525-E1C7-4DA5-8CC9-EBBE8C44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9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F6525-E1C7-4DA5-8CC9-EBBE8C44A5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7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A11E26B-D314-7642-99C3-76588320C531}"/>
              </a:ext>
            </a:extLst>
          </p:cNvPr>
          <p:cNvSpPr/>
          <p:nvPr/>
        </p:nvSpPr>
        <p:spPr>
          <a:xfrm>
            <a:off x="2795275" y="3105391"/>
            <a:ext cx="2194560" cy="1012750"/>
          </a:xfrm>
          <a:prstGeom prst="roundRect">
            <a:avLst>
              <a:gd name="adj" fmla="val 4006"/>
            </a:avLst>
          </a:prstGeom>
          <a:solidFill>
            <a:srgbClr val="F7F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86B589AD-A5A2-51FA-577F-3F33C079FF50}"/>
              </a:ext>
            </a:extLst>
          </p:cNvPr>
          <p:cNvSpPr/>
          <p:nvPr/>
        </p:nvSpPr>
        <p:spPr>
          <a:xfrm>
            <a:off x="2793446" y="5191760"/>
            <a:ext cx="2194560" cy="1310392"/>
          </a:xfrm>
          <a:prstGeom prst="roundRect">
            <a:avLst>
              <a:gd name="adj" fmla="val 4006"/>
            </a:avLst>
          </a:prstGeom>
          <a:solidFill>
            <a:srgbClr val="F7F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26B803D-B140-E30D-CE7D-A657E6ED35D3}"/>
              </a:ext>
            </a:extLst>
          </p:cNvPr>
          <p:cNvSpPr/>
          <p:nvPr/>
        </p:nvSpPr>
        <p:spPr>
          <a:xfrm>
            <a:off x="501391" y="8366658"/>
            <a:ext cx="6774831" cy="1320902"/>
          </a:xfrm>
          <a:prstGeom prst="roundRect">
            <a:avLst>
              <a:gd name="adj" fmla="val 4006"/>
            </a:avLst>
          </a:prstGeom>
          <a:solidFill>
            <a:srgbClr val="F7F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2949313-EF19-BC0A-7992-06A3A06F06A0}"/>
              </a:ext>
            </a:extLst>
          </p:cNvPr>
          <p:cNvSpPr/>
          <p:nvPr/>
        </p:nvSpPr>
        <p:spPr>
          <a:xfrm>
            <a:off x="5081663" y="6609924"/>
            <a:ext cx="2194560" cy="1658352"/>
          </a:xfrm>
          <a:prstGeom prst="roundRect">
            <a:avLst>
              <a:gd name="adj" fmla="val 4006"/>
            </a:avLst>
          </a:prstGeom>
          <a:solidFill>
            <a:srgbClr val="F7F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5D328DE-9474-7BDF-6B43-1FE9C52EE2EC}"/>
              </a:ext>
            </a:extLst>
          </p:cNvPr>
          <p:cNvSpPr/>
          <p:nvPr/>
        </p:nvSpPr>
        <p:spPr>
          <a:xfrm>
            <a:off x="2788920" y="6609924"/>
            <a:ext cx="2194560" cy="1658352"/>
          </a:xfrm>
          <a:prstGeom prst="roundRect">
            <a:avLst>
              <a:gd name="adj" fmla="val 4006"/>
            </a:avLst>
          </a:prstGeom>
          <a:solidFill>
            <a:srgbClr val="F7F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DF08D99-CCAE-EAE2-1FD6-B488393CF932}"/>
              </a:ext>
            </a:extLst>
          </p:cNvPr>
          <p:cNvSpPr/>
          <p:nvPr/>
        </p:nvSpPr>
        <p:spPr>
          <a:xfrm>
            <a:off x="501392" y="3105391"/>
            <a:ext cx="2194560" cy="1993231"/>
          </a:xfrm>
          <a:prstGeom prst="roundRect">
            <a:avLst>
              <a:gd name="adj" fmla="val 2599"/>
            </a:avLst>
          </a:prstGeom>
          <a:solidFill>
            <a:srgbClr val="F7F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BAC139B-E323-491B-36E9-7CAAF9B093B0}"/>
              </a:ext>
            </a:extLst>
          </p:cNvPr>
          <p:cNvSpPr/>
          <p:nvPr/>
        </p:nvSpPr>
        <p:spPr>
          <a:xfrm>
            <a:off x="5084004" y="4211423"/>
            <a:ext cx="2194560" cy="2290729"/>
          </a:xfrm>
          <a:prstGeom prst="roundRect">
            <a:avLst>
              <a:gd name="adj" fmla="val 2704"/>
            </a:avLst>
          </a:prstGeom>
          <a:solidFill>
            <a:srgbClr val="F7F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58D781C-5440-03C8-121D-E15C4F01C6AD}"/>
              </a:ext>
            </a:extLst>
          </p:cNvPr>
          <p:cNvSpPr/>
          <p:nvPr/>
        </p:nvSpPr>
        <p:spPr>
          <a:xfrm>
            <a:off x="493836" y="5196168"/>
            <a:ext cx="2194560" cy="1310392"/>
          </a:xfrm>
          <a:prstGeom prst="roundRect">
            <a:avLst>
              <a:gd name="adj" fmla="val 4006"/>
            </a:avLst>
          </a:prstGeom>
          <a:solidFill>
            <a:srgbClr val="F7F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015331" y="238228"/>
            <a:ext cx="2163291" cy="326064"/>
            <a:chOff x="0" y="0"/>
            <a:chExt cx="4381460" cy="66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81460" cy="660400"/>
            </a:xfrm>
            <a:custGeom>
              <a:avLst/>
              <a:gdLst/>
              <a:ahLst/>
              <a:cxnLst/>
              <a:rect l="l" t="t" r="r" b="b"/>
              <a:pathLst>
                <a:path w="4381460" h="660400">
                  <a:moveTo>
                    <a:pt x="425700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57000" y="0"/>
                  </a:lnTo>
                  <a:cubicBezTo>
                    <a:pt x="4325581" y="0"/>
                    <a:pt x="4381460" y="55880"/>
                    <a:pt x="4381460" y="124460"/>
                  </a:cubicBezTo>
                  <a:lnTo>
                    <a:pt x="4381460" y="535940"/>
                  </a:lnTo>
                  <a:cubicBezTo>
                    <a:pt x="4381460" y="604520"/>
                    <a:pt x="4325581" y="660400"/>
                    <a:pt x="4257000" y="660400"/>
                  </a:cubicBezTo>
                  <a:close/>
                </a:path>
              </a:pathLst>
            </a:custGeom>
            <a:solidFill>
              <a:srgbClr val="EFEEEC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096024" y="261873"/>
            <a:ext cx="2001906" cy="250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7"/>
              </a:lnSpc>
            </a:pPr>
            <a:r>
              <a:rPr lang="en-US" sz="1505">
                <a:solidFill>
                  <a:srgbClr val="898077"/>
                </a:solidFill>
                <a:latin typeface="Montserrat"/>
              </a:rPr>
              <a:t>DATE: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93370" y="146948"/>
            <a:ext cx="4390801" cy="730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29"/>
              </a:lnSpc>
            </a:pPr>
            <a:r>
              <a:rPr lang="en-US" sz="4235" dirty="0">
                <a:solidFill>
                  <a:srgbClr val="B2ADA8"/>
                </a:solidFill>
                <a:latin typeface="Lora"/>
              </a:rPr>
              <a:t>IMMR</a:t>
            </a:r>
          </a:p>
        </p:txBody>
      </p:sp>
      <p:sp>
        <p:nvSpPr>
          <p:cNvPr id="21" name="AutoShape 21"/>
          <p:cNvSpPr/>
          <p:nvPr/>
        </p:nvSpPr>
        <p:spPr>
          <a:xfrm>
            <a:off x="496177" y="956651"/>
            <a:ext cx="6780046" cy="0"/>
          </a:xfrm>
          <a:prstGeom prst="line">
            <a:avLst/>
          </a:prstGeom>
          <a:ln w="19050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5170872" y="4650093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5170872" y="5090761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5170872" y="5531429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5170872" y="5751763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AutoShape 83"/>
          <p:cNvSpPr/>
          <p:nvPr/>
        </p:nvSpPr>
        <p:spPr>
          <a:xfrm>
            <a:off x="5170872" y="5972097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4" name="AutoShape 84"/>
          <p:cNvSpPr/>
          <p:nvPr/>
        </p:nvSpPr>
        <p:spPr>
          <a:xfrm>
            <a:off x="5170872" y="6192431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6" name="AutoShape 86"/>
          <p:cNvSpPr/>
          <p:nvPr/>
        </p:nvSpPr>
        <p:spPr>
          <a:xfrm>
            <a:off x="5170872" y="5311095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7" name="AutoShape 87"/>
          <p:cNvSpPr/>
          <p:nvPr/>
        </p:nvSpPr>
        <p:spPr>
          <a:xfrm>
            <a:off x="5170872" y="4870427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3" name="Picture 143"/>
          <p:cNvPicPr>
            <a:picLocks noChangeAspect="1"/>
          </p:cNvPicPr>
          <p:nvPr/>
        </p:nvPicPr>
        <p:blipFill>
          <a:blip r:embed="rId3">
            <a:alphaModFix amt="5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51707" y="4083733"/>
            <a:ext cx="692994" cy="654013"/>
          </a:xfrm>
          <a:prstGeom prst="rect">
            <a:avLst/>
          </a:prstGeom>
        </p:spPr>
      </p:pic>
      <p:sp>
        <p:nvSpPr>
          <p:cNvPr id="146" name="TextBox 146"/>
          <p:cNvSpPr txBox="1"/>
          <p:nvPr/>
        </p:nvSpPr>
        <p:spPr>
          <a:xfrm>
            <a:off x="5407030" y="4289958"/>
            <a:ext cx="1548508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5"/>
              </a:lnSpc>
            </a:pPr>
            <a:r>
              <a:rPr lang="en-US" sz="1505" dirty="0">
                <a:solidFill>
                  <a:srgbClr val="898077"/>
                </a:solidFill>
                <a:latin typeface="Montserrat"/>
              </a:rPr>
              <a:t>SUB TASKS: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3048000" y="6681175"/>
            <a:ext cx="1626144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5"/>
              </a:lnSpc>
            </a:pPr>
            <a:r>
              <a:rPr lang="en-US" sz="1505" dirty="0">
                <a:solidFill>
                  <a:srgbClr val="898077"/>
                </a:solidFill>
                <a:latin typeface="Montserrat"/>
              </a:rPr>
              <a:t>THOUGHTS:</a:t>
            </a:r>
          </a:p>
        </p:txBody>
      </p:sp>
      <p:sp>
        <p:nvSpPr>
          <p:cNvPr id="155" name="TextBox 155"/>
          <p:cNvSpPr txBox="1"/>
          <p:nvPr/>
        </p:nvSpPr>
        <p:spPr>
          <a:xfrm>
            <a:off x="624737" y="3172539"/>
            <a:ext cx="1932758" cy="207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5"/>
              </a:lnSpc>
            </a:pPr>
            <a:r>
              <a:rPr lang="en-US" sz="1505" dirty="0">
                <a:solidFill>
                  <a:srgbClr val="898077"/>
                </a:solidFill>
                <a:latin typeface="Montserrat"/>
              </a:rPr>
              <a:t>EXERCISE: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871917" y="5256927"/>
            <a:ext cx="1438398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5"/>
              </a:lnSpc>
            </a:pPr>
            <a:r>
              <a:rPr lang="en-US" sz="1505" dirty="0">
                <a:solidFill>
                  <a:srgbClr val="898077"/>
                </a:solidFill>
                <a:latin typeface="Montserrat"/>
              </a:rPr>
              <a:t>VISUALIZE:</a:t>
            </a:r>
          </a:p>
        </p:txBody>
      </p:sp>
      <p:sp>
        <p:nvSpPr>
          <p:cNvPr id="157" name="TextBox 157"/>
          <p:cNvSpPr txBox="1"/>
          <p:nvPr/>
        </p:nvSpPr>
        <p:spPr>
          <a:xfrm>
            <a:off x="5404689" y="6681175"/>
            <a:ext cx="1548508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5"/>
              </a:lnSpc>
            </a:pPr>
            <a:r>
              <a:rPr lang="en-US" sz="1505" dirty="0">
                <a:solidFill>
                  <a:srgbClr val="898077"/>
                </a:solidFill>
                <a:latin typeface="Montserrat"/>
              </a:rPr>
              <a:t>TOMORROW:</a:t>
            </a:r>
          </a:p>
        </p:txBody>
      </p:sp>
      <p:sp>
        <p:nvSpPr>
          <p:cNvPr id="169" name="AutoShape 169"/>
          <p:cNvSpPr/>
          <p:nvPr/>
        </p:nvSpPr>
        <p:spPr>
          <a:xfrm>
            <a:off x="5168531" y="7298505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0" name="AutoShape 170"/>
          <p:cNvSpPr/>
          <p:nvPr/>
        </p:nvSpPr>
        <p:spPr>
          <a:xfrm>
            <a:off x="5168531" y="7518959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1" name="AutoShape 171"/>
          <p:cNvSpPr/>
          <p:nvPr/>
        </p:nvSpPr>
        <p:spPr>
          <a:xfrm>
            <a:off x="5168531" y="7739413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2" name="AutoShape 172"/>
          <p:cNvSpPr/>
          <p:nvPr/>
        </p:nvSpPr>
        <p:spPr>
          <a:xfrm>
            <a:off x="5168531" y="7959867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3" name="AutoShape 173"/>
          <p:cNvSpPr/>
          <p:nvPr/>
        </p:nvSpPr>
        <p:spPr>
          <a:xfrm>
            <a:off x="5168531" y="8180321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6" name="AutoShape 176"/>
          <p:cNvSpPr/>
          <p:nvPr/>
        </p:nvSpPr>
        <p:spPr>
          <a:xfrm>
            <a:off x="5168531" y="7078051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9" name="Group 39"/>
          <p:cNvGrpSpPr/>
          <p:nvPr/>
        </p:nvGrpSpPr>
        <p:grpSpPr>
          <a:xfrm>
            <a:off x="496177" y="1139741"/>
            <a:ext cx="2194560" cy="285094"/>
            <a:chOff x="0" y="0"/>
            <a:chExt cx="6829879" cy="1003183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6829879" cy="1003183"/>
            </a:xfrm>
            <a:custGeom>
              <a:avLst/>
              <a:gdLst/>
              <a:ahLst/>
              <a:cxnLst/>
              <a:rect l="l" t="t" r="r" b="b"/>
              <a:pathLst>
                <a:path w="6829879" h="1003183">
                  <a:moveTo>
                    <a:pt x="6705419" y="1003183"/>
                  </a:moveTo>
                  <a:lnTo>
                    <a:pt x="124460" y="1003183"/>
                  </a:lnTo>
                  <a:cubicBezTo>
                    <a:pt x="55880" y="1003183"/>
                    <a:pt x="0" y="947303"/>
                    <a:pt x="0" y="87872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05419" y="0"/>
                  </a:lnTo>
                  <a:cubicBezTo>
                    <a:pt x="6774000" y="0"/>
                    <a:pt x="6829879" y="55880"/>
                    <a:pt x="6829879" y="124460"/>
                  </a:cubicBezTo>
                  <a:lnTo>
                    <a:pt x="6829879" y="878723"/>
                  </a:lnTo>
                  <a:cubicBezTo>
                    <a:pt x="6829879" y="947303"/>
                    <a:pt x="6774000" y="1003183"/>
                    <a:pt x="6705419" y="1003183"/>
                  </a:cubicBezTo>
                  <a:close/>
                </a:path>
              </a:pathLst>
            </a:custGeom>
            <a:solidFill>
              <a:srgbClr val="F7F7F5"/>
            </a:solidFill>
          </p:spPr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5A5FE55-944C-4A0D-CAB1-3079CBCC190B}"/>
              </a:ext>
            </a:extLst>
          </p:cNvPr>
          <p:cNvGrpSpPr/>
          <p:nvPr/>
        </p:nvGrpSpPr>
        <p:grpSpPr>
          <a:xfrm>
            <a:off x="573916" y="1457416"/>
            <a:ext cx="2039083" cy="318735"/>
            <a:chOff x="551717" y="1494825"/>
            <a:chExt cx="2039083" cy="318735"/>
          </a:xfrm>
        </p:grpSpPr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51717" y="1494825"/>
              <a:ext cx="318237" cy="318237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81928" y="1494825"/>
              <a:ext cx="318237" cy="318237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412140" y="1495323"/>
              <a:ext cx="318237" cy="318237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842352" y="1495323"/>
              <a:ext cx="318237" cy="318237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272563" y="1495323"/>
              <a:ext cx="318237" cy="318237"/>
            </a:xfrm>
            <a:prstGeom prst="rect">
              <a:avLst/>
            </a:prstGeom>
          </p:spPr>
        </p:pic>
      </p:grpSp>
      <p:sp>
        <p:nvSpPr>
          <p:cNvPr id="46" name="TextBox 46"/>
          <p:cNvSpPr txBox="1"/>
          <p:nvPr/>
        </p:nvSpPr>
        <p:spPr>
          <a:xfrm>
            <a:off x="787341" y="1153400"/>
            <a:ext cx="1612232" cy="250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</a:pPr>
            <a:r>
              <a:rPr lang="en-US" sz="1505" dirty="0">
                <a:solidFill>
                  <a:srgbClr val="898077"/>
                </a:solidFill>
                <a:latin typeface="Montserrat"/>
              </a:rPr>
              <a:t>MOOD: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AC7E12-C3BF-809A-6C13-1CA682D20763}"/>
              </a:ext>
            </a:extLst>
          </p:cNvPr>
          <p:cNvGrpSpPr/>
          <p:nvPr/>
        </p:nvGrpSpPr>
        <p:grpSpPr>
          <a:xfrm>
            <a:off x="496177" y="1808233"/>
            <a:ext cx="2194560" cy="1193793"/>
            <a:chOff x="472440" y="1876319"/>
            <a:chExt cx="2194560" cy="1071242"/>
          </a:xfrm>
        </p:grpSpPr>
        <p:grpSp>
          <p:nvGrpSpPr>
            <p:cNvPr id="49" name="Group 49"/>
            <p:cNvGrpSpPr/>
            <p:nvPr/>
          </p:nvGrpSpPr>
          <p:grpSpPr>
            <a:xfrm>
              <a:off x="472440" y="1876319"/>
              <a:ext cx="2194560" cy="1071242"/>
              <a:chOff x="0" y="0"/>
              <a:chExt cx="6829879" cy="4262898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6829879" cy="4262898"/>
              </a:xfrm>
              <a:custGeom>
                <a:avLst/>
                <a:gdLst/>
                <a:ahLst/>
                <a:cxnLst/>
                <a:rect l="l" t="t" r="r" b="b"/>
                <a:pathLst>
                  <a:path w="6829879" h="4262898">
                    <a:moveTo>
                      <a:pt x="6705419" y="4262898"/>
                    </a:moveTo>
                    <a:lnTo>
                      <a:pt x="124460" y="4262898"/>
                    </a:lnTo>
                    <a:cubicBezTo>
                      <a:pt x="55880" y="4262898"/>
                      <a:pt x="0" y="4207018"/>
                      <a:pt x="0" y="4138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705419" y="0"/>
                    </a:lnTo>
                    <a:cubicBezTo>
                      <a:pt x="6774000" y="0"/>
                      <a:pt x="6829879" y="55880"/>
                      <a:pt x="6829879" y="124460"/>
                    </a:cubicBezTo>
                    <a:lnTo>
                      <a:pt x="6829879" y="4138438"/>
                    </a:lnTo>
                    <a:cubicBezTo>
                      <a:pt x="6829879" y="4207018"/>
                      <a:pt x="6774000" y="4262898"/>
                      <a:pt x="6705419" y="4262898"/>
                    </a:cubicBezTo>
                    <a:close/>
                  </a:path>
                </a:pathLst>
              </a:custGeom>
              <a:solidFill>
                <a:srgbClr val="F7F7F5"/>
              </a:solidFill>
            </p:spPr>
          </p:sp>
        </p:grpSp>
        <p:pic>
          <p:nvPicPr>
            <p:cNvPr id="108" name="Picture 108"/>
            <p:cNvPicPr>
              <a:picLocks noChangeAspect="1"/>
            </p:cNvPicPr>
            <p:nvPr/>
          </p:nvPicPr>
          <p:blipFill>
            <a:blip r:embed="rId15">
              <a:alphaModFix amt="49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509047" y="1927852"/>
              <a:ext cx="436217" cy="331525"/>
            </a:xfrm>
            <a:prstGeom prst="rect">
              <a:avLst/>
            </a:prstGeom>
          </p:spPr>
        </p:pic>
        <p:pic>
          <p:nvPicPr>
            <p:cNvPr id="109" name="Picture 109"/>
            <p:cNvPicPr>
              <a:picLocks noChangeAspect="1"/>
            </p:cNvPicPr>
            <p:nvPr/>
          </p:nvPicPr>
          <p:blipFill>
            <a:blip r:embed="rId15">
              <a:alphaModFix amt="49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00735" y="2568308"/>
              <a:ext cx="436217" cy="331525"/>
            </a:xfrm>
            <a:prstGeom prst="rect">
              <a:avLst/>
            </a:prstGeom>
          </p:spPr>
        </p:pic>
      </p:grpSp>
      <p:sp>
        <p:nvSpPr>
          <p:cNvPr id="48" name="Freeform 48"/>
          <p:cNvSpPr/>
          <p:nvPr/>
        </p:nvSpPr>
        <p:spPr>
          <a:xfrm>
            <a:off x="2792777" y="1124474"/>
            <a:ext cx="2194560" cy="1882535"/>
          </a:xfrm>
          <a:custGeom>
            <a:avLst/>
            <a:gdLst/>
            <a:ahLst/>
            <a:cxnLst/>
            <a:rect l="l" t="t" r="r" b="b"/>
            <a:pathLst>
              <a:path w="5856484" h="3646465">
                <a:moveTo>
                  <a:pt x="5732024" y="3646464"/>
                </a:moveTo>
                <a:lnTo>
                  <a:pt x="124460" y="3646464"/>
                </a:lnTo>
                <a:cubicBezTo>
                  <a:pt x="55880" y="3646464"/>
                  <a:pt x="0" y="3590584"/>
                  <a:pt x="0" y="352200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732024" y="0"/>
                </a:lnTo>
                <a:cubicBezTo>
                  <a:pt x="5800604" y="0"/>
                  <a:pt x="5856484" y="55880"/>
                  <a:pt x="5856484" y="124460"/>
                </a:cubicBezTo>
                <a:lnTo>
                  <a:pt x="5856484" y="3522004"/>
                </a:lnTo>
                <a:cubicBezTo>
                  <a:pt x="5856484" y="3590585"/>
                  <a:pt x="5800604" y="3646465"/>
                  <a:pt x="5732024" y="3646465"/>
                </a:cubicBezTo>
                <a:close/>
              </a:path>
            </a:pathLst>
          </a:custGeom>
          <a:solidFill>
            <a:srgbClr val="F7F7F5"/>
          </a:solidFill>
        </p:spPr>
      </p:sp>
      <p:pic>
        <p:nvPicPr>
          <p:cNvPr id="134" name="Picture 134"/>
          <p:cNvPicPr>
            <a:picLocks noChangeAspect="1"/>
          </p:cNvPicPr>
          <p:nvPr/>
        </p:nvPicPr>
        <p:blipFill>
          <a:blip r:embed="rId17" cstate="print">
            <a:alphaModFix amt="4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3420499" y="1649355"/>
            <a:ext cx="974886" cy="974886"/>
          </a:xfrm>
          <a:prstGeom prst="rect">
            <a:avLst/>
          </a:prstGeom>
        </p:spPr>
      </p:pic>
      <p:sp>
        <p:nvSpPr>
          <p:cNvPr id="144" name="TextBox 144"/>
          <p:cNvSpPr txBox="1"/>
          <p:nvPr/>
        </p:nvSpPr>
        <p:spPr>
          <a:xfrm>
            <a:off x="2890838" y="1177954"/>
            <a:ext cx="1998438" cy="249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</a:pPr>
            <a:r>
              <a:rPr lang="en-US" sz="1505" dirty="0">
                <a:solidFill>
                  <a:srgbClr val="898077"/>
                </a:solidFill>
                <a:latin typeface="Montserrat"/>
              </a:rPr>
              <a:t>GOALS:</a:t>
            </a:r>
          </a:p>
        </p:txBody>
      </p:sp>
      <p:grpSp>
        <p:nvGrpSpPr>
          <p:cNvPr id="61" name="Group 61"/>
          <p:cNvGrpSpPr/>
          <p:nvPr/>
        </p:nvGrpSpPr>
        <p:grpSpPr>
          <a:xfrm>
            <a:off x="5081663" y="1122284"/>
            <a:ext cx="2194560" cy="2995858"/>
            <a:chOff x="0" y="0"/>
            <a:chExt cx="6829879" cy="10058949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6829879" cy="10058949"/>
            </a:xfrm>
            <a:custGeom>
              <a:avLst/>
              <a:gdLst/>
              <a:ahLst/>
              <a:cxnLst/>
              <a:rect l="l" t="t" r="r" b="b"/>
              <a:pathLst>
                <a:path w="6829879" h="10058949">
                  <a:moveTo>
                    <a:pt x="6705419" y="10058949"/>
                  </a:moveTo>
                  <a:lnTo>
                    <a:pt x="124460" y="10058949"/>
                  </a:lnTo>
                  <a:cubicBezTo>
                    <a:pt x="55880" y="10058949"/>
                    <a:pt x="0" y="10003068"/>
                    <a:pt x="0" y="99344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05419" y="0"/>
                  </a:lnTo>
                  <a:cubicBezTo>
                    <a:pt x="6774000" y="0"/>
                    <a:pt x="6829879" y="55880"/>
                    <a:pt x="6829879" y="124460"/>
                  </a:cubicBezTo>
                  <a:lnTo>
                    <a:pt x="6829879" y="9934489"/>
                  </a:lnTo>
                  <a:cubicBezTo>
                    <a:pt x="6829879" y="10003068"/>
                    <a:pt x="6774000" y="10058949"/>
                    <a:pt x="6705419" y="10058949"/>
                  </a:cubicBezTo>
                  <a:close/>
                </a:path>
              </a:pathLst>
            </a:custGeom>
            <a:solidFill>
              <a:srgbClr val="F7F7F5"/>
            </a:solidFill>
          </p:spPr>
        </p:sp>
      </p:grpSp>
      <p:sp>
        <p:nvSpPr>
          <p:cNvPr id="88" name="AutoShape 88"/>
          <p:cNvSpPr/>
          <p:nvPr/>
        </p:nvSpPr>
        <p:spPr>
          <a:xfrm>
            <a:off x="5168531" y="2066107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9" name="AutoShape 89"/>
          <p:cNvSpPr/>
          <p:nvPr/>
        </p:nvSpPr>
        <p:spPr>
          <a:xfrm>
            <a:off x="5168531" y="2502853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0" name="AutoShape 90"/>
          <p:cNvSpPr/>
          <p:nvPr/>
        </p:nvSpPr>
        <p:spPr>
          <a:xfrm>
            <a:off x="5168531" y="2721226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1" name="AutoShape 91"/>
          <p:cNvSpPr/>
          <p:nvPr/>
        </p:nvSpPr>
        <p:spPr>
          <a:xfrm>
            <a:off x="5168531" y="2939599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2" name="AutoShape 92"/>
          <p:cNvSpPr/>
          <p:nvPr/>
        </p:nvSpPr>
        <p:spPr>
          <a:xfrm>
            <a:off x="5168531" y="3157972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3" name="AutoShape 93"/>
          <p:cNvSpPr/>
          <p:nvPr/>
        </p:nvSpPr>
        <p:spPr>
          <a:xfrm>
            <a:off x="5168531" y="3376345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4" name="AutoShape 94"/>
          <p:cNvSpPr/>
          <p:nvPr/>
        </p:nvSpPr>
        <p:spPr>
          <a:xfrm>
            <a:off x="5168531" y="2284480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5" name="AutoShape 95"/>
          <p:cNvSpPr/>
          <p:nvPr/>
        </p:nvSpPr>
        <p:spPr>
          <a:xfrm>
            <a:off x="5168531" y="1847734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6" name="AutoShape 96"/>
          <p:cNvSpPr/>
          <p:nvPr/>
        </p:nvSpPr>
        <p:spPr>
          <a:xfrm>
            <a:off x="5168531" y="3594718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7" name="AutoShape 97"/>
          <p:cNvSpPr/>
          <p:nvPr/>
        </p:nvSpPr>
        <p:spPr>
          <a:xfrm>
            <a:off x="5168531" y="3813091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8" name="AutoShape 98"/>
          <p:cNvSpPr/>
          <p:nvPr/>
        </p:nvSpPr>
        <p:spPr>
          <a:xfrm>
            <a:off x="5170872" y="4031466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0" name="AutoShape 180"/>
          <p:cNvSpPr/>
          <p:nvPr/>
        </p:nvSpPr>
        <p:spPr>
          <a:xfrm>
            <a:off x="5168531" y="1629361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1A85ED32-F52A-D5E3-0AF8-401E1138EC76}"/>
              </a:ext>
            </a:extLst>
          </p:cNvPr>
          <p:cNvSpPr txBox="1"/>
          <p:nvPr/>
        </p:nvSpPr>
        <p:spPr>
          <a:xfrm>
            <a:off x="2090573" y="228600"/>
            <a:ext cx="38886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B2ADA8"/>
                </a:solidFill>
                <a:latin typeface="Lora"/>
              </a:rPr>
              <a:t>Intentional Motivational</a:t>
            </a:r>
            <a:br>
              <a:rPr lang="en-US" sz="1600" dirty="0">
                <a:solidFill>
                  <a:srgbClr val="B2ADA8"/>
                </a:solidFill>
                <a:latin typeface="Lora"/>
              </a:rPr>
            </a:br>
            <a:r>
              <a:rPr lang="en-US" sz="1600" dirty="0">
                <a:solidFill>
                  <a:srgbClr val="B2ADA8"/>
                </a:solidFill>
                <a:latin typeface="Lora"/>
              </a:rPr>
              <a:t>Morning Routine</a:t>
            </a:r>
            <a:endParaRPr lang="en-US" sz="1600" dirty="0"/>
          </a:p>
        </p:txBody>
      </p:sp>
      <p:sp>
        <p:nvSpPr>
          <p:cNvPr id="261" name="TextBox 159">
            <a:extLst>
              <a:ext uri="{FF2B5EF4-FFF2-40B4-BE49-F238E27FC236}">
                <a16:creationId xmlns:a16="http://schemas.microsoft.com/office/drawing/2014/main" id="{52643AF4-A8C6-7CA5-E60C-3C372CBD87CB}"/>
              </a:ext>
            </a:extLst>
          </p:cNvPr>
          <p:cNvSpPr txBox="1"/>
          <p:nvPr/>
        </p:nvSpPr>
        <p:spPr>
          <a:xfrm>
            <a:off x="3181606" y="5219884"/>
            <a:ext cx="1438398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5"/>
              </a:lnSpc>
            </a:pPr>
            <a:r>
              <a:rPr lang="en-US" sz="1505" dirty="0">
                <a:solidFill>
                  <a:srgbClr val="898077"/>
                </a:solidFill>
                <a:latin typeface="Montserrat"/>
              </a:rPr>
              <a:t>CONSIDER: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8988566-642A-B2B7-0259-CD8CDF39A5A5}"/>
              </a:ext>
            </a:extLst>
          </p:cNvPr>
          <p:cNvSpPr/>
          <p:nvPr/>
        </p:nvSpPr>
        <p:spPr>
          <a:xfrm>
            <a:off x="2792777" y="4215009"/>
            <a:ext cx="2194560" cy="883613"/>
          </a:xfrm>
          <a:prstGeom prst="roundRect">
            <a:avLst>
              <a:gd name="adj" fmla="val 4006"/>
            </a:avLst>
          </a:prstGeom>
          <a:solidFill>
            <a:srgbClr val="F7F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4"/>
          <p:cNvSpPr txBox="1"/>
          <p:nvPr/>
        </p:nvSpPr>
        <p:spPr>
          <a:xfrm>
            <a:off x="2849993" y="4289958"/>
            <a:ext cx="2080128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5"/>
              </a:lnSpc>
            </a:pPr>
            <a:r>
              <a:rPr lang="en-US" sz="1505" dirty="0">
                <a:solidFill>
                  <a:srgbClr val="898077"/>
                </a:solidFill>
                <a:latin typeface="Montserrat"/>
              </a:rPr>
              <a:t>READ A BOOK:</a:t>
            </a:r>
          </a:p>
        </p:txBody>
      </p:sp>
      <p:sp>
        <p:nvSpPr>
          <p:cNvPr id="272" name="TextBox 162">
            <a:extLst>
              <a:ext uri="{FF2B5EF4-FFF2-40B4-BE49-F238E27FC236}">
                <a16:creationId xmlns:a16="http://schemas.microsoft.com/office/drawing/2014/main" id="{1E376BF0-FD23-9FE5-CF31-7E2CB8734B61}"/>
              </a:ext>
            </a:extLst>
          </p:cNvPr>
          <p:cNvSpPr txBox="1"/>
          <p:nvPr/>
        </p:nvSpPr>
        <p:spPr>
          <a:xfrm>
            <a:off x="2926202" y="4572432"/>
            <a:ext cx="1927710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900">
                <a:solidFill>
                  <a:srgbClr val="C8C4C0"/>
                </a:solidFill>
                <a:latin typeface="Montserrat"/>
              </a:rPr>
              <a:t>READING A BOOK FOR 6 MINUTES HAS BEEN SHOWN TO REDUCE STRESS</a:t>
            </a:r>
            <a:endParaRPr lang="en-US" sz="900" dirty="0">
              <a:solidFill>
                <a:srgbClr val="C8C4C0"/>
              </a:solidFill>
              <a:latin typeface="Montserrat"/>
            </a:endParaRPr>
          </a:p>
        </p:txBody>
      </p:sp>
      <p:graphicFrame>
        <p:nvGraphicFramePr>
          <p:cNvPr id="275" name="Table 275">
            <a:extLst>
              <a:ext uri="{FF2B5EF4-FFF2-40B4-BE49-F238E27FC236}">
                <a16:creationId xmlns:a16="http://schemas.microsoft.com/office/drawing/2014/main" id="{FF84CD43-1EC9-B58A-4434-9518CA05E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423901"/>
              </p:ext>
            </p:extLst>
          </p:nvPr>
        </p:nvGraphicFramePr>
        <p:xfrm>
          <a:off x="562416" y="8450065"/>
          <a:ext cx="6647571" cy="1150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653">
                  <a:extLst>
                    <a:ext uri="{9D8B030D-6E8A-4147-A177-3AD203B41FA5}">
                      <a16:colId xmlns:a16="http://schemas.microsoft.com/office/drawing/2014/main" val="3474232893"/>
                    </a:ext>
                  </a:extLst>
                </a:gridCol>
                <a:gridCol w="949653">
                  <a:extLst>
                    <a:ext uri="{9D8B030D-6E8A-4147-A177-3AD203B41FA5}">
                      <a16:colId xmlns:a16="http://schemas.microsoft.com/office/drawing/2014/main" val="2547803549"/>
                    </a:ext>
                  </a:extLst>
                </a:gridCol>
                <a:gridCol w="949653">
                  <a:extLst>
                    <a:ext uri="{9D8B030D-6E8A-4147-A177-3AD203B41FA5}">
                      <a16:colId xmlns:a16="http://schemas.microsoft.com/office/drawing/2014/main" val="667077555"/>
                    </a:ext>
                  </a:extLst>
                </a:gridCol>
                <a:gridCol w="949653">
                  <a:extLst>
                    <a:ext uri="{9D8B030D-6E8A-4147-A177-3AD203B41FA5}">
                      <a16:colId xmlns:a16="http://schemas.microsoft.com/office/drawing/2014/main" val="4071240185"/>
                    </a:ext>
                  </a:extLst>
                </a:gridCol>
                <a:gridCol w="949653">
                  <a:extLst>
                    <a:ext uri="{9D8B030D-6E8A-4147-A177-3AD203B41FA5}">
                      <a16:colId xmlns:a16="http://schemas.microsoft.com/office/drawing/2014/main" val="114984355"/>
                    </a:ext>
                  </a:extLst>
                </a:gridCol>
                <a:gridCol w="949653">
                  <a:extLst>
                    <a:ext uri="{9D8B030D-6E8A-4147-A177-3AD203B41FA5}">
                      <a16:colId xmlns:a16="http://schemas.microsoft.com/office/drawing/2014/main" val="174559788"/>
                    </a:ext>
                  </a:extLst>
                </a:gridCol>
                <a:gridCol w="949653">
                  <a:extLst>
                    <a:ext uri="{9D8B030D-6E8A-4147-A177-3AD203B41FA5}">
                      <a16:colId xmlns:a16="http://schemas.microsoft.com/office/drawing/2014/main" val="2164992416"/>
                    </a:ext>
                  </a:extLst>
                </a:gridCol>
              </a:tblGrid>
              <a:tr h="11504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6"/>
                        </a:lnSpc>
                      </a:pPr>
                      <a:r>
                        <a:rPr lang="en-US" sz="950" b="0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MONDAY:</a:t>
                      </a:r>
                    </a:p>
                  </a:txBody>
                  <a:tcPr marL="27432" marR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TUESDAY: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906"/>
                        </a:lnSpc>
                      </a:pPr>
                      <a:endParaRPr lang="en-US" sz="950" kern="1200" dirty="0">
                        <a:solidFill>
                          <a:srgbClr val="898077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27432" marR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10" b="0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WEDNESDAY: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906"/>
                        </a:lnSpc>
                      </a:pPr>
                      <a:endParaRPr lang="en-US" sz="950" kern="1200" dirty="0">
                        <a:solidFill>
                          <a:srgbClr val="898077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27432" marR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THURSDAY: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906"/>
                        </a:lnSpc>
                      </a:pPr>
                      <a:endParaRPr lang="en-US" sz="950" kern="1200" dirty="0">
                        <a:solidFill>
                          <a:srgbClr val="898077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27432" marR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FRIDAY: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906"/>
                        </a:lnSpc>
                      </a:pPr>
                      <a:endParaRPr lang="en-US" sz="950" kern="1200" dirty="0">
                        <a:solidFill>
                          <a:srgbClr val="898077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27432" marR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SATURDAY: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906"/>
                        </a:lnSpc>
                      </a:pPr>
                      <a:endParaRPr lang="en-US" sz="950" kern="1200" dirty="0">
                        <a:solidFill>
                          <a:srgbClr val="898077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27432" marR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SUNDAY: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906"/>
                        </a:lnSpc>
                      </a:pPr>
                      <a:endParaRPr lang="en-US" sz="950" kern="1200" dirty="0">
                        <a:solidFill>
                          <a:srgbClr val="898077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27432" marR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914440"/>
                  </a:ext>
                </a:extLst>
              </a:tr>
            </a:tbl>
          </a:graphicData>
        </a:graphic>
      </p:graphicFrame>
      <p:sp>
        <p:nvSpPr>
          <p:cNvPr id="29" name="TextBox 29"/>
          <p:cNvSpPr txBox="1"/>
          <p:nvPr/>
        </p:nvSpPr>
        <p:spPr>
          <a:xfrm>
            <a:off x="2933365" y="3118967"/>
            <a:ext cx="1934881" cy="474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505" dirty="0">
                <a:solidFill>
                  <a:srgbClr val="898077"/>
                </a:solidFill>
                <a:latin typeface="Montserrat"/>
              </a:rPr>
              <a:t>PRODUCTIVITY FRAMEWORK:</a:t>
            </a:r>
          </a:p>
        </p:txBody>
      </p:sp>
      <p:graphicFrame>
        <p:nvGraphicFramePr>
          <p:cNvPr id="278" name="Table 275">
            <a:extLst>
              <a:ext uri="{FF2B5EF4-FFF2-40B4-BE49-F238E27FC236}">
                <a16:creationId xmlns:a16="http://schemas.microsoft.com/office/drawing/2014/main" id="{228739D8-959B-A161-79A2-7E518D664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201768"/>
              </p:ext>
            </p:extLst>
          </p:nvPr>
        </p:nvGraphicFramePr>
        <p:xfrm>
          <a:off x="563138" y="3418199"/>
          <a:ext cx="2055957" cy="1639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405">
                  <a:extLst>
                    <a:ext uri="{9D8B030D-6E8A-4147-A177-3AD203B41FA5}">
                      <a16:colId xmlns:a16="http://schemas.microsoft.com/office/drawing/2014/main" val="3474232893"/>
                    </a:ext>
                  </a:extLst>
                </a:gridCol>
                <a:gridCol w="1293552">
                  <a:extLst>
                    <a:ext uri="{9D8B030D-6E8A-4147-A177-3AD203B41FA5}">
                      <a16:colId xmlns:a16="http://schemas.microsoft.com/office/drawing/2014/main" val="2547803549"/>
                    </a:ext>
                  </a:extLst>
                </a:gridCol>
              </a:tblGrid>
              <a:tr h="3258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906" b="0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NOTICE</a:t>
                      </a: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6" b="0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Breath, Posture</a:t>
                      </a:r>
                      <a:br>
                        <a:rPr lang="en-US" sz="906" b="0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</a:br>
                      <a:r>
                        <a:rPr lang="en-US" sz="906" b="0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Speed of Speech</a:t>
                      </a: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914440"/>
                  </a:ext>
                </a:extLst>
              </a:tr>
              <a:tr h="3258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906" b="0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STRETCH</a:t>
                      </a: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906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Wrists</a:t>
                      </a: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807905"/>
                  </a:ext>
                </a:extLst>
              </a:tr>
              <a:tr h="3258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906" b="0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WALK</a:t>
                      </a: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endParaRPr lang="en-US" sz="906" kern="1200" dirty="0">
                        <a:solidFill>
                          <a:srgbClr val="898077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419236"/>
                  </a:ext>
                </a:extLst>
              </a:tr>
              <a:tr h="3258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906" b="0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GYM</a:t>
                      </a: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endParaRPr lang="en-US" sz="906" kern="1200" dirty="0">
                        <a:solidFill>
                          <a:srgbClr val="898077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565003"/>
                  </a:ext>
                </a:extLst>
              </a:tr>
              <a:tr h="3258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906" b="0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MEDITATE</a:t>
                      </a: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906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Current Moment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906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and Surroundings</a:t>
                      </a: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364972"/>
                  </a:ext>
                </a:extLst>
              </a:tr>
            </a:tbl>
          </a:graphicData>
        </a:graphic>
      </p:graphicFrame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8D2234B-B79B-816F-C118-84D2A9D44254}"/>
              </a:ext>
            </a:extLst>
          </p:cNvPr>
          <p:cNvSpPr/>
          <p:nvPr/>
        </p:nvSpPr>
        <p:spPr>
          <a:xfrm>
            <a:off x="493836" y="6609924"/>
            <a:ext cx="2194560" cy="1658352"/>
          </a:xfrm>
          <a:prstGeom prst="roundRect">
            <a:avLst>
              <a:gd name="adj" fmla="val 4006"/>
            </a:avLst>
          </a:prstGeom>
          <a:solidFill>
            <a:srgbClr val="F7F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50"/>
          <p:cNvSpPr txBox="1"/>
          <p:nvPr/>
        </p:nvSpPr>
        <p:spPr>
          <a:xfrm>
            <a:off x="624737" y="6681175"/>
            <a:ext cx="1932758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5"/>
              </a:lnSpc>
            </a:pPr>
            <a:r>
              <a:rPr lang="en-US" sz="1505" dirty="0">
                <a:solidFill>
                  <a:srgbClr val="898077"/>
                </a:solidFill>
                <a:latin typeface="Montserrat"/>
              </a:rPr>
              <a:t>I’M GRATEFUL FOR:</a:t>
            </a:r>
          </a:p>
        </p:txBody>
      </p:sp>
      <p:sp>
        <p:nvSpPr>
          <p:cNvPr id="137" name="AutoShape 137"/>
          <p:cNvSpPr/>
          <p:nvPr/>
        </p:nvSpPr>
        <p:spPr>
          <a:xfrm>
            <a:off x="580704" y="7094412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8" name="AutoShape 138"/>
          <p:cNvSpPr/>
          <p:nvPr/>
        </p:nvSpPr>
        <p:spPr>
          <a:xfrm>
            <a:off x="580704" y="7314002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9" name="AutoShape 139"/>
          <p:cNvSpPr/>
          <p:nvPr/>
        </p:nvSpPr>
        <p:spPr>
          <a:xfrm>
            <a:off x="580704" y="7533593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0" name="AutoShape 140"/>
          <p:cNvSpPr/>
          <p:nvPr/>
        </p:nvSpPr>
        <p:spPr>
          <a:xfrm>
            <a:off x="580704" y="7753185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1" name="AutoShape 141"/>
          <p:cNvSpPr/>
          <p:nvPr/>
        </p:nvSpPr>
        <p:spPr>
          <a:xfrm>
            <a:off x="580704" y="7972775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2" name="AutoShape 142"/>
          <p:cNvSpPr/>
          <p:nvPr/>
        </p:nvSpPr>
        <p:spPr>
          <a:xfrm>
            <a:off x="580704" y="8192366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9" name="TextBox 162">
            <a:extLst>
              <a:ext uri="{FF2B5EF4-FFF2-40B4-BE49-F238E27FC236}">
                <a16:creationId xmlns:a16="http://schemas.microsoft.com/office/drawing/2014/main" id="{64F5F924-B736-4C9C-4E3A-04DC4A3DFB90}"/>
              </a:ext>
            </a:extLst>
          </p:cNvPr>
          <p:cNvSpPr txBox="1"/>
          <p:nvPr/>
        </p:nvSpPr>
        <p:spPr>
          <a:xfrm>
            <a:off x="627261" y="6893776"/>
            <a:ext cx="1927710" cy="13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en-US" sz="900" dirty="0">
                <a:solidFill>
                  <a:srgbClr val="898077"/>
                </a:solidFill>
                <a:latin typeface="Montserrat"/>
              </a:rPr>
              <a:t>1.</a:t>
            </a:r>
            <a:r>
              <a:rPr lang="en-US" sz="900" dirty="0">
                <a:solidFill>
                  <a:srgbClr val="C8C4C0"/>
                </a:solidFill>
                <a:latin typeface="Montserrat"/>
              </a:rPr>
              <a:t> POSITIVE SELF-AFFIRMATION</a:t>
            </a:r>
          </a:p>
          <a:p>
            <a:pPr>
              <a:lnSpc>
                <a:spcPct val="160000"/>
              </a:lnSpc>
            </a:pPr>
            <a:r>
              <a:rPr lang="en-US" sz="900" dirty="0">
                <a:solidFill>
                  <a:srgbClr val="898077"/>
                </a:solidFill>
                <a:latin typeface="Montserrat"/>
              </a:rPr>
              <a:t>2.</a:t>
            </a:r>
            <a:r>
              <a:rPr lang="en-US" sz="900" dirty="0">
                <a:solidFill>
                  <a:srgbClr val="C8C4C0"/>
                </a:solidFill>
                <a:latin typeface="Montserrat"/>
              </a:rPr>
              <a:t> SOMETHING I’M PROUD OF</a:t>
            </a:r>
          </a:p>
          <a:p>
            <a:pPr>
              <a:lnSpc>
                <a:spcPct val="160000"/>
              </a:lnSpc>
            </a:pPr>
            <a:r>
              <a:rPr lang="en-US" sz="900" dirty="0">
                <a:solidFill>
                  <a:srgbClr val="898077"/>
                </a:solidFill>
                <a:latin typeface="Montserrat"/>
              </a:rPr>
              <a:t>3.</a:t>
            </a:r>
            <a:r>
              <a:rPr lang="en-US" sz="900" dirty="0">
                <a:solidFill>
                  <a:srgbClr val="C8C4C0"/>
                </a:solidFill>
                <a:latin typeface="Montserrat"/>
              </a:rPr>
              <a:t> I LOOK FORWARD TO TODAY</a:t>
            </a:r>
          </a:p>
          <a:p>
            <a:pPr>
              <a:lnSpc>
                <a:spcPct val="160000"/>
              </a:lnSpc>
            </a:pPr>
            <a:r>
              <a:rPr lang="en-US" sz="900" dirty="0">
                <a:solidFill>
                  <a:srgbClr val="898077"/>
                </a:solidFill>
                <a:latin typeface="Montserrat"/>
              </a:rPr>
              <a:t>4.</a:t>
            </a:r>
            <a:r>
              <a:rPr lang="en-US" sz="900" dirty="0">
                <a:solidFill>
                  <a:srgbClr val="C8C4C0"/>
                </a:solidFill>
                <a:latin typeface="Montserrat"/>
              </a:rPr>
              <a:t> SOMEONE NICE TO YOU</a:t>
            </a:r>
          </a:p>
          <a:p>
            <a:pPr>
              <a:lnSpc>
                <a:spcPct val="160000"/>
              </a:lnSpc>
            </a:pPr>
            <a:r>
              <a:rPr lang="en-US" sz="900" dirty="0">
                <a:solidFill>
                  <a:srgbClr val="898077"/>
                </a:solidFill>
                <a:latin typeface="Montserrat"/>
              </a:rPr>
              <a:t>5.</a:t>
            </a:r>
            <a:r>
              <a:rPr lang="en-US" sz="900" dirty="0">
                <a:solidFill>
                  <a:srgbClr val="C8C4C0"/>
                </a:solidFill>
                <a:latin typeface="Montserrat"/>
              </a:rPr>
              <a:t> THING MAKES YOU HAPPY</a:t>
            </a:r>
          </a:p>
          <a:p>
            <a:pPr>
              <a:lnSpc>
                <a:spcPct val="160000"/>
              </a:lnSpc>
            </a:pPr>
            <a:r>
              <a:rPr lang="en-US" sz="900" dirty="0">
                <a:solidFill>
                  <a:srgbClr val="C8C4C0"/>
                </a:solidFill>
                <a:latin typeface="Montserrat"/>
              </a:rPr>
              <a:t>    PLACE YOU ENJOY BEING</a:t>
            </a:r>
          </a:p>
        </p:txBody>
      </p:sp>
      <p:sp>
        <p:nvSpPr>
          <p:cNvPr id="100" name="AutoShape 100"/>
          <p:cNvSpPr/>
          <p:nvPr/>
        </p:nvSpPr>
        <p:spPr>
          <a:xfrm>
            <a:off x="2869463" y="7082368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1" name="AutoShape 101"/>
          <p:cNvSpPr/>
          <p:nvPr/>
        </p:nvSpPr>
        <p:spPr>
          <a:xfrm>
            <a:off x="2866596" y="7301959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2" name="AutoShape 102"/>
          <p:cNvSpPr/>
          <p:nvPr/>
        </p:nvSpPr>
        <p:spPr>
          <a:xfrm>
            <a:off x="2867552" y="7521549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3" name="AutoShape 103"/>
          <p:cNvSpPr/>
          <p:nvPr/>
        </p:nvSpPr>
        <p:spPr>
          <a:xfrm>
            <a:off x="2870419" y="7741140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4" name="AutoShape 104"/>
          <p:cNvSpPr/>
          <p:nvPr/>
        </p:nvSpPr>
        <p:spPr>
          <a:xfrm>
            <a:off x="2871374" y="7960731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5" name="AutoShape 105"/>
          <p:cNvSpPr/>
          <p:nvPr/>
        </p:nvSpPr>
        <p:spPr>
          <a:xfrm>
            <a:off x="2868507" y="8180322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9" name="TextBox 162">
            <a:extLst>
              <a:ext uri="{FF2B5EF4-FFF2-40B4-BE49-F238E27FC236}">
                <a16:creationId xmlns:a16="http://schemas.microsoft.com/office/drawing/2014/main" id="{DD73E01F-BFBA-4889-C44C-DA4037EB709E}"/>
              </a:ext>
            </a:extLst>
          </p:cNvPr>
          <p:cNvSpPr txBox="1"/>
          <p:nvPr/>
        </p:nvSpPr>
        <p:spPr>
          <a:xfrm>
            <a:off x="2867233" y="6893776"/>
            <a:ext cx="2033740" cy="13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98077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1.</a:t>
            </a:r>
            <a:r>
              <a:rPr lang="en-US" sz="900" dirty="0">
                <a:solidFill>
                  <a:srgbClr val="C8C4C0"/>
                </a:solidFill>
                <a:latin typeface="Montserrat"/>
              </a:rPr>
              <a:t> SOMETHING LEARNED/LEARING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98077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2.</a:t>
            </a:r>
            <a:r>
              <a:rPr lang="en-US" sz="900" dirty="0">
                <a:solidFill>
                  <a:srgbClr val="C8C4C0"/>
                </a:solidFill>
                <a:latin typeface="Montserrat"/>
              </a:rPr>
              <a:t> FAVOURITE/WOST MOMENT</a:t>
            </a:r>
          </a:p>
          <a:p>
            <a:pPr>
              <a:lnSpc>
                <a:spcPct val="160000"/>
              </a:lnSpc>
              <a:defRPr/>
            </a:pPr>
            <a:r>
              <a:rPr lang="en-US" sz="900" dirty="0">
                <a:solidFill>
                  <a:srgbClr val="898077"/>
                </a:solidFill>
                <a:latin typeface="Montserrat"/>
              </a:rPr>
              <a:t>3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98077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.</a:t>
            </a:r>
            <a:r>
              <a:rPr lang="en-US" sz="900" dirty="0">
                <a:solidFill>
                  <a:srgbClr val="C8C4C0"/>
                </a:solidFill>
                <a:latin typeface="Montserrat"/>
              </a:rPr>
              <a:t> WHAT WENT WELL / DIDN’T</a:t>
            </a:r>
          </a:p>
          <a:p>
            <a:pPr>
              <a:lnSpc>
                <a:spcPct val="160000"/>
              </a:lnSpc>
              <a:defRPr/>
            </a:pPr>
            <a:r>
              <a:rPr lang="en-US" sz="900" dirty="0">
                <a:solidFill>
                  <a:srgbClr val="898077"/>
                </a:solidFill>
                <a:latin typeface="Montserrat"/>
              </a:rPr>
              <a:t>4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98077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.</a:t>
            </a:r>
            <a:r>
              <a:rPr lang="en-US" sz="900" dirty="0">
                <a:solidFill>
                  <a:srgbClr val="C8C4C0"/>
                </a:solidFill>
                <a:latin typeface="Montserrat"/>
              </a:rPr>
              <a:t> HOW ARE YOU FEELING?</a:t>
            </a:r>
          </a:p>
          <a:p>
            <a:pPr>
              <a:lnSpc>
                <a:spcPct val="160000"/>
              </a:lnSpc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98077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5.</a:t>
            </a:r>
            <a:r>
              <a:rPr lang="en-US" sz="900" dirty="0">
                <a:solidFill>
                  <a:srgbClr val="C8C4C0"/>
                </a:solidFill>
                <a:latin typeface="Montserrat"/>
              </a:rPr>
              <a:t> WHY?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DEDCD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7C1A6806-4AD6-31B7-057A-82F8C49B28BB}"/>
              </a:ext>
            </a:extLst>
          </p:cNvPr>
          <p:cNvSpPr txBox="1"/>
          <p:nvPr/>
        </p:nvSpPr>
        <p:spPr>
          <a:xfrm>
            <a:off x="4949706" y="568969"/>
            <a:ext cx="23265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B2ADA8"/>
                </a:solidFill>
                <a:latin typeface="Lora"/>
              </a:rPr>
              <a:t>Let yourself enjoy life!</a:t>
            </a:r>
            <a:endParaRPr lang="en-US" sz="1600" i="1" dirty="0"/>
          </a:p>
        </p:txBody>
      </p:sp>
      <p:graphicFrame>
        <p:nvGraphicFramePr>
          <p:cNvPr id="13" name="Table 275">
            <a:extLst>
              <a:ext uri="{FF2B5EF4-FFF2-40B4-BE49-F238E27FC236}">
                <a16:creationId xmlns:a16="http://schemas.microsoft.com/office/drawing/2014/main" id="{75883F30-4830-67CE-F174-0073BCE25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210306"/>
              </p:ext>
            </p:extLst>
          </p:nvPr>
        </p:nvGraphicFramePr>
        <p:xfrm>
          <a:off x="2872827" y="3642362"/>
          <a:ext cx="2055957" cy="40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449">
                  <a:extLst>
                    <a:ext uri="{9D8B030D-6E8A-4147-A177-3AD203B41FA5}">
                      <a16:colId xmlns:a16="http://schemas.microsoft.com/office/drawing/2014/main" val="3474232893"/>
                    </a:ext>
                  </a:extLst>
                </a:gridCol>
                <a:gridCol w="1028508">
                  <a:extLst>
                    <a:ext uri="{9D8B030D-6E8A-4147-A177-3AD203B41FA5}">
                      <a16:colId xmlns:a16="http://schemas.microsoft.com/office/drawing/2014/main" val="2547803549"/>
                    </a:ext>
                  </a:extLst>
                </a:gridCol>
              </a:tblGrid>
              <a:tr h="2011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en-US" sz="906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98077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SCHEDULE</a:t>
                      </a:r>
                      <a:endParaRPr lang="en-US" sz="906" b="0" kern="1200" dirty="0">
                        <a:solidFill>
                          <a:srgbClr val="898077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27432" marR="27432" marT="27432" marB="27432" anchor="ctr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6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98077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POMEDERO</a:t>
                      </a:r>
                    </a:p>
                  </a:txBody>
                  <a:tcPr marL="27432" marR="27432" marT="27432" marB="27432" anchor="ctr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91444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ctr">
                        <a:lnSpc>
                          <a:spcPts val="906"/>
                        </a:lnSpc>
                      </a:pPr>
                      <a:r>
                        <a:rPr lang="en-US" sz="906" dirty="0">
                          <a:solidFill>
                            <a:srgbClr val="898077"/>
                          </a:solidFill>
                          <a:latin typeface="Montserrat"/>
                        </a:rPr>
                        <a:t>FULL TILT</a:t>
                      </a:r>
                    </a:p>
                  </a:txBody>
                  <a:tcPr marL="27432" marR="27432" marT="27432" marB="27432" anchor="ctr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6" dirty="0">
                          <a:solidFill>
                            <a:srgbClr val="898077"/>
                          </a:solidFill>
                          <a:latin typeface="Montserrat"/>
                        </a:rPr>
                        <a:t>GOAL SPRINTS</a:t>
                      </a:r>
                    </a:p>
                  </a:txBody>
                  <a:tcPr marL="27432" marR="27432" marT="27432" marB="27432" anchor="ctr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807905"/>
                  </a:ext>
                </a:extLst>
              </a:tr>
            </a:tbl>
          </a:graphicData>
        </a:graphic>
      </p:graphicFrame>
      <p:graphicFrame>
        <p:nvGraphicFramePr>
          <p:cNvPr id="19" name="Table 275">
            <a:extLst>
              <a:ext uri="{FF2B5EF4-FFF2-40B4-BE49-F238E27FC236}">
                <a16:creationId xmlns:a16="http://schemas.microsoft.com/office/drawing/2014/main" id="{6CF68A15-1895-2A87-4841-AF924AE7E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723353"/>
              </p:ext>
            </p:extLst>
          </p:nvPr>
        </p:nvGraphicFramePr>
        <p:xfrm>
          <a:off x="562416" y="5459374"/>
          <a:ext cx="2057400" cy="969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832">
                  <a:extLst>
                    <a:ext uri="{9D8B030D-6E8A-4147-A177-3AD203B41FA5}">
                      <a16:colId xmlns:a16="http://schemas.microsoft.com/office/drawing/2014/main" val="3474232893"/>
                    </a:ext>
                  </a:extLst>
                </a:gridCol>
                <a:gridCol w="1028568">
                  <a:extLst>
                    <a:ext uri="{9D8B030D-6E8A-4147-A177-3AD203B41FA5}">
                      <a16:colId xmlns:a16="http://schemas.microsoft.com/office/drawing/2014/main" val="2547803549"/>
                    </a:ext>
                  </a:extLst>
                </a:gridCol>
              </a:tblGrid>
              <a:tr h="4846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906" b="0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END GOAL: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endParaRPr lang="en-US" sz="300" b="0" kern="1200" dirty="0">
                        <a:solidFill>
                          <a:srgbClr val="898077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906"/>
                        </a:lnSpc>
                      </a:pPr>
                      <a:r>
                        <a:rPr lang="en-US" sz="900" b="0" kern="1200" dirty="0">
                          <a:solidFill>
                            <a:srgbClr val="C8C4C0"/>
                          </a:solidFill>
                          <a:latin typeface="Montserrat"/>
                          <a:ea typeface="+mn-ea"/>
                          <a:cs typeface="+mn-cs"/>
                        </a:rPr>
                        <a:t>SEE YOURSELF SUCCEED</a:t>
                      </a: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6" b="0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STAY POSIVE: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endParaRPr lang="en-US" sz="300" b="0" kern="1200" dirty="0">
                        <a:solidFill>
                          <a:srgbClr val="898077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90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C8C4C0"/>
                          </a:solidFill>
                          <a:latin typeface="Montserrat"/>
                          <a:ea typeface="+mn-ea"/>
                          <a:cs typeface="+mn-cs"/>
                        </a:rPr>
                        <a:t>TO INCREASE PERFORMANCE</a:t>
                      </a: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914440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910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GREATNESS: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endParaRPr lang="en-US" sz="300" kern="1200" dirty="0">
                        <a:solidFill>
                          <a:srgbClr val="898077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906"/>
                        </a:lnSpc>
                      </a:pPr>
                      <a:r>
                        <a:rPr lang="en-US" sz="900" kern="1200" dirty="0">
                          <a:solidFill>
                            <a:srgbClr val="C8C4C0"/>
                          </a:solidFill>
                          <a:latin typeface="Montserrat"/>
                          <a:ea typeface="+mn-ea"/>
                          <a:cs typeface="+mn-cs"/>
                        </a:rPr>
                        <a:t>BELIEVE IN YOURSELF</a:t>
                      </a: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906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LOST OPPORT: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endParaRPr lang="en-US" sz="300" kern="1200" dirty="0">
                        <a:solidFill>
                          <a:srgbClr val="898077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906"/>
                        </a:lnSpc>
                      </a:pPr>
                      <a:r>
                        <a:rPr lang="en-US" sz="900" kern="1200" dirty="0">
                          <a:solidFill>
                            <a:srgbClr val="C8C4C0"/>
                          </a:solidFill>
                          <a:latin typeface="Montserrat"/>
                          <a:ea typeface="+mn-ea"/>
                          <a:cs typeface="+mn-cs"/>
                        </a:rPr>
                        <a:t>BY FALLING BEHIND</a:t>
                      </a: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807905"/>
                  </a:ext>
                </a:extLst>
              </a:tr>
            </a:tbl>
          </a:graphicData>
        </a:graphic>
      </p:graphicFrame>
      <p:graphicFrame>
        <p:nvGraphicFramePr>
          <p:cNvPr id="28" name="Table 275">
            <a:extLst>
              <a:ext uri="{FF2B5EF4-FFF2-40B4-BE49-F238E27FC236}">
                <a16:creationId xmlns:a16="http://schemas.microsoft.com/office/drawing/2014/main" id="{25873AC7-D8BF-AEF2-7C79-2CFA33E97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570946"/>
              </p:ext>
            </p:extLst>
          </p:nvPr>
        </p:nvGraphicFramePr>
        <p:xfrm>
          <a:off x="2872105" y="5459374"/>
          <a:ext cx="2057400" cy="969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832">
                  <a:extLst>
                    <a:ext uri="{9D8B030D-6E8A-4147-A177-3AD203B41FA5}">
                      <a16:colId xmlns:a16="http://schemas.microsoft.com/office/drawing/2014/main" val="3474232893"/>
                    </a:ext>
                  </a:extLst>
                </a:gridCol>
                <a:gridCol w="1028568">
                  <a:extLst>
                    <a:ext uri="{9D8B030D-6E8A-4147-A177-3AD203B41FA5}">
                      <a16:colId xmlns:a16="http://schemas.microsoft.com/office/drawing/2014/main" val="2547803549"/>
                    </a:ext>
                  </a:extLst>
                </a:gridCol>
              </a:tblGrid>
              <a:tr h="4846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906" b="0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WHY: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endParaRPr lang="en-US" sz="300" b="0" kern="1200" dirty="0">
                        <a:solidFill>
                          <a:srgbClr val="898077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906"/>
                        </a:lnSpc>
                      </a:pPr>
                      <a:r>
                        <a:rPr lang="en-US" sz="900" b="0" kern="1200" dirty="0">
                          <a:solidFill>
                            <a:srgbClr val="C8C4C0"/>
                          </a:solidFill>
                          <a:latin typeface="Montserrat"/>
                          <a:ea typeface="+mn-ea"/>
                          <a:cs typeface="+mn-cs"/>
                        </a:rPr>
                        <a:t>DOING WHAT YOU'RE DOING</a:t>
                      </a: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6" b="0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INSPIRATION: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endParaRPr lang="en-US" sz="300" b="0" kern="1200" dirty="0">
                        <a:solidFill>
                          <a:srgbClr val="898077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90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C8C4C0"/>
                          </a:solidFill>
                          <a:latin typeface="Montserrat"/>
                          <a:ea typeface="+mn-ea"/>
                          <a:cs typeface="+mn-cs"/>
                        </a:rPr>
                        <a:t>SOMEONE OR SOMETHING</a:t>
                      </a: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914440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910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DISREGARD: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endParaRPr lang="en-US" sz="300" kern="1200" dirty="0">
                        <a:solidFill>
                          <a:srgbClr val="898077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906"/>
                        </a:lnSpc>
                      </a:pPr>
                      <a:r>
                        <a:rPr lang="en-US" sz="900" dirty="0">
                          <a:solidFill>
                            <a:srgbClr val="C8C4C0"/>
                          </a:solidFill>
                          <a:latin typeface="Montserrat"/>
                        </a:rPr>
                        <a:t>SOME TASKS OR OPINIONS</a:t>
                      </a: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906" kern="1200" dirty="0">
                          <a:solidFill>
                            <a:srgbClr val="898077"/>
                          </a:solidFill>
                          <a:latin typeface="Montserrat"/>
                          <a:ea typeface="+mn-ea"/>
                          <a:cs typeface="+mn-cs"/>
                        </a:rPr>
                        <a:t>NEED: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endParaRPr lang="en-US" sz="300" kern="1200" dirty="0">
                        <a:solidFill>
                          <a:srgbClr val="898077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906"/>
                        </a:lnSpc>
                      </a:pPr>
                      <a:r>
                        <a:rPr lang="en-US" sz="900" dirty="0">
                          <a:solidFill>
                            <a:srgbClr val="C8C4C0"/>
                          </a:solidFill>
                          <a:latin typeface="Montserrat"/>
                        </a:rPr>
                        <a:t>FROM SELF OR ASK FOR HELP</a:t>
                      </a: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807905"/>
                  </a:ext>
                </a:extLst>
              </a:tr>
            </a:tbl>
          </a:graphicData>
        </a:graphic>
      </p:graphicFrame>
      <p:sp>
        <p:nvSpPr>
          <p:cNvPr id="69" name="TextBox 144">
            <a:extLst>
              <a:ext uri="{FF2B5EF4-FFF2-40B4-BE49-F238E27FC236}">
                <a16:creationId xmlns:a16="http://schemas.microsoft.com/office/drawing/2014/main" id="{E770229B-F590-E361-8471-0BC7AECF59A9}"/>
              </a:ext>
            </a:extLst>
          </p:cNvPr>
          <p:cNvSpPr txBox="1"/>
          <p:nvPr/>
        </p:nvSpPr>
        <p:spPr>
          <a:xfrm>
            <a:off x="5179724" y="1205475"/>
            <a:ext cx="1998438" cy="249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</a:pPr>
            <a:r>
              <a:rPr lang="en-US" sz="1505" dirty="0">
                <a:solidFill>
                  <a:srgbClr val="898077"/>
                </a:solidFill>
                <a:latin typeface="Montserrat"/>
              </a:rPr>
              <a:t>TASKS:</a:t>
            </a:r>
          </a:p>
        </p:txBody>
      </p:sp>
      <p:sp>
        <p:nvSpPr>
          <p:cNvPr id="70" name="AutoShape 84">
            <a:extLst>
              <a:ext uri="{FF2B5EF4-FFF2-40B4-BE49-F238E27FC236}">
                <a16:creationId xmlns:a16="http://schemas.microsoft.com/office/drawing/2014/main" id="{D408FCB9-CF84-DEA4-72DA-992F620EF82E}"/>
              </a:ext>
            </a:extLst>
          </p:cNvPr>
          <p:cNvSpPr/>
          <p:nvPr/>
        </p:nvSpPr>
        <p:spPr>
          <a:xfrm>
            <a:off x="5170872" y="6412763"/>
            <a:ext cx="2020824" cy="0"/>
          </a:xfrm>
          <a:prstGeom prst="line">
            <a:avLst/>
          </a:prstGeom>
          <a:ln w="9525" cap="rnd">
            <a:solidFill>
              <a:srgbClr val="B2AD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D0BDA-A470-92FF-BDA8-A3F16CC17E43}"/>
              </a:ext>
            </a:extLst>
          </p:cNvPr>
          <p:cNvSpPr txBox="1"/>
          <p:nvPr/>
        </p:nvSpPr>
        <p:spPr>
          <a:xfrm>
            <a:off x="3429000" y="9649940"/>
            <a:ext cx="38862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solidFill>
                  <a:srgbClr val="EEEEEA"/>
                </a:solidFill>
                <a:latin typeface="Montserrat"/>
              </a:rPr>
              <a:t>CREATED BY @DANIELSNIDER</a:t>
            </a:r>
            <a:endParaRPr lang="en-US" sz="700" dirty="0">
              <a:solidFill>
                <a:srgbClr val="EEEEEA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9495039D117D4DBDECE3A62286257A" ma:contentTypeVersion="10" ma:contentTypeDescription="Create a new document." ma:contentTypeScope="" ma:versionID="f4cf52ae922edc292c5513db6faf27d9">
  <xsd:schema xmlns:xsd="http://www.w3.org/2001/XMLSchema" xmlns:xs="http://www.w3.org/2001/XMLSchema" xmlns:p="http://schemas.microsoft.com/office/2006/metadata/properties" xmlns:ns3="2abb778e-2206-4a05-9a34-1c84e96a76c6" xmlns:ns4="95f9a2c0-266f-4163-b4b2-db76ed631121" targetNamespace="http://schemas.microsoft.com/office/2006/metadata/properties" ma:root="true" ma:fieldsID="1c01883a547245be8919eb9a24044b48" ns3:_="" ns4:_="">
    <xsd:import namespace="2abb778e-2206-4a05-9a34-1c84e96a76c6"/>
    <xsd:import namespace="95f9a2c0-266f-4163-b4b2-db76ed6311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bb778e-2206-4a05-9a34-1c84e96a76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9a2c0-266f-4163-b4b2-db76ed6311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7F9559-DD7E-42E8-9E54-8512CD9781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bb778e-2206-4a05-9a34-1c84e96a76c6"/>
    <ds:schemaRef ds:uri="95f9a2c0-266f-4163-b4b2-db76ed6311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ED79BB-5553-4099-9DB6-88D9726A7A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F5CD5C-BF50-4C76-AD72-778E8264062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abb778e-2206-4a05-9a34-1c84e96a76c6"/>
    <ds:schemaRef ds:uri="95f9a2c0-266f-4163-b4b2-db76ed63112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209</Words>
  <Application>Microsoft Office PowerPoint</Application>
  <PresentationFormat>Custom</PresentationFormat>
  <Paragraphs>74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Lora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Elegant Customizable &amp; Printable Daily Planner</dc:title>
  <dc:creator>Daniel Snider</dc:creator>
  <cp:lastModifiedBy>Daniel Snider</cp:lastModifiedBy>
  <cp:revision>5</cp:revision>
  <cp:lastPrinted>2023-02-20T04:49:18Z</cp:lastPrinted>
  <dcterms:created xsi:type="dcterms:W3CDTF">2006-08-16T00:00:00Z</dcterms:created>
  <dcterms:modified xsi:type="dcterms:W3CDTF">2023-02-20T04:50:35Z</dcterms:modified>
  <dc:identifier>DAFUgmw4I2M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0x010100009495039D117D4DBDECE3A62286257A</vt:lpwstr>
  </property>
</Properties>
</file>